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Barlow" panose="00000500000000000000" pitchFamily="2" charset="0"/>
      <p:regular r:id="rId11"/>
      <p:bold r:id="rId12"/>
    </p:embeddedFont>
  </p:embeddedFontLst>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820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691527"/>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Detección de intrusiones en Ciberseguridad</a:t>
            </a:r>
            <a:endParaRPr lang="en-US" sz="4300" dirty="0"/>
          </a:p>
        </p:txBody>
      </p:sp>
      <p:sp>
        <p:nvSpPr>
          <p:cNvPr id="4" name="Text 1"/>
          <p:cNvSpPr/>
          <p:nvPr/>
        </p:nvSpPr>
        <p:spPr>
          <a:xfrm>
            <a:off x="1008416" y="6556749"/>
            <a:ext cx="7415927" cy="661986"/>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Estudiante: Jhovani Javier Florero Quiroz </a:t>
            </a:r>
          </a:p>
          <a:p>
            <a:pPr marL="0" indent="0">
              <a:lnSpc>
                <a:spcPts val="3100"/>
              </a:lnSpc>
              <a:buNone/>
            </a:pPr>
            <a:r>
              <a:rPr lang="en-US" sz="1900" dirty="0">
                <a:solidFill>
                  <a:srgbClr val="E0E4E6"/>
                </a:solidFill>
                <a:latin typeface="Barlow" pitchFamily="34" charset="0"/>
                <a:ea typeface="Barlow" pitchFamily="34" charset="-122"/>
                <a:cs typeface="Barlow" pitchFamily="34" charset="-120"/>
              </a:rPr>
              <a:t>Universidad Ucatec</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311950"/>
            <a:ext cx="6723936"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Formulación del problema</a:t>
            </a:r>
            <a:endParaRPr lang="en-US" sz="4300" dirty="0"/>
          </a:p>
        </p:txBody>
      </p:sp>
      <p:sp>
        <p:nvSpPr>
          <p:cNvPr id="4" name="Shape 1"/>
          <p:cNvSpPr/>
          <p:nvPr/>
        </p:nvSpPr>
        <p:spPr>
          <a:xfrm>
            <a:off x="864037" y="2645688"/>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1070491" y="2758797"/>
            <a:ext cx="1423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6" name="Text 3"/>
          <p:cNvSpPr/>
          <p:nvPr/>
        </p:nvSpPr>
        <p:spPr>
          <a:xfrm>
            <a:off x="1666280" y="2645688"/>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Problema principal</a:t>
            </a:r>
            <a:endParaRPr lang="en-US" sz="2150" dirty="0"/>
          </a:p>
        </p:txBody>
      </p:sp>
      <p:sp>
        <p:nvSpPr>
          <p:cNvPr id="7" name="Text 4"/>
          <p:cNvSpPr/>
          <p:nvPr/>
        </p:nvSpPr>
        <p:spPr>
          <a:xfrm>
            <a:off x="1666280" y="3136702"/>
            <a:ext cx="6613684"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Detección de intrusiones cibernéticas en función dos elementos: del tráfico de red y el comportamiento del usuario. Esto implica identificar patrones y anomalías en los datos que puedan indicar actividades maliciosas o sospechosas.</a:t>
            </a:r>
            <a:endParaRPr lang="en-US" sz="1900" dirty="0"/>
          </a:p>
        </p:txBody>
      </p:sp>
      <p:sp>
        <p:nvSpPr>
          <p:cNvPr id="8" name="Shape 5"/>
          <p:cNvSpPr/>
          <p:nvPr/>
        </p:nvSpPr>
        <p:spPr>
          <a:xfrm>
            <a:off x="864037" y="5241369"/>
            <a:ext cx="555427" cy="555427"/>
          </a:xfrm>
          <a:prstGeom prst="roundRect">
            <a:avLst>
              <a:gd name="adj" fmla="val 66675"/>
            </a:avLst>
          </a:prstGeom>
          <a:solidFill>
            <a:srgbClr val="0A081B"/>
          </a:solidFill>
          <a:ln w="30480">
            <a:solidFill>
              <a:srgbClr val="29DDDA"/>
            </a:solidFill>
            <a:prstDash val="solid"/>
          </a:ln>
        </p:spPr>
      </p:sp>
      <p:sp>
        <p:nvSpPr>
          <p:cNvPr id="9" name="Text 6"/>
          <p:cNvSpPr/>
          <p:nvPr/>
        </p:nvSpPr>
        <p:spPr>
          <a:xfrm>
            <a:off x="1050250" y="5354479"/>
            <a:ext cx="1829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0" name="Text 7"/>
          <p:cNvSpPr/>
          <p:nvPr/>
        </p:nvSpPr>
        <p:spPr>
          <a:xfrm>
            <a:off x="1666280" y="5241369"/>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Tipo de problema</a:t>
            </a:r>
            <a:endParaRPr lang="en-US" sz="2150" dirty="0"/>
          </a:p>
        </p:txBody>
      </p:sp>
      <p:sp>
        <p:nvSpPr>
          <p:cNvPr id="11" name="Text 8"/>
          <p:cNvSpPr/>
          <p:nvPr/>
        </p:nvSpPr>
        <p:spPr>
          <a:xfrm>
            <a:off x="1666280" y="5732383"/>
            <a:ext cx="6613684"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Clasificación referente a la regresión logística. Clasificación binaria donde 1 significa que se detectó un ataque y 0 significa actividad normal.</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761173"/>
            <a:ext cx="10033635"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Regresión logística vs. Regresión lineal</a:t>
            </a:r>
            <a:endParaRPr lang="en-US" sz="4300" dirty="0"/>
          </a:p>
        </p:txBody>
      </p:sp>
      <p:sp>
        <p:nvSpPr>
          <p:cNvPr id="3" name="Text 1"/>
          <p:cNvSpPr/>
          <p:nvPr/>
        </p:nvSpPr>
        <p:spPr>
          <a:xfrm>
            <a:off x="864037" y="306407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Regresión logística</a:t>
            </a:r>
            <a:endParaRPr lang="en-US" sz="2150" dirty="0"/>
          </a:p>
        </p:txBody>
      </p:sp>
      <p:sp>
        <p:nvSpPr>
          <p:cNvPr id="4" name="Text 2"/>
          <p:cNvSpPr/>
          <p:nvPr/>
        </p:nvSpPr>
        <p:spPr>
          <a:xfrm>
            <a:off x="864037" y="3653790"/>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Se enfoca en problemas de clasificación, donde el objetivo es predecir una categoría o etiqueta como "sí" o "no".</a:t>
            </a:r>
            <a:endParaRPr lang="en-US" sz="1900" dirty="0"/>
          </a:p>
        </p:txBody>
      </p:sp>
      <p:sp>
        <p:nvSpPr>
          <p:cNvPr id="5" name="Text 3"/>
          <p:cNvSpPr/>
          <p:nvPr/>
        </p:nvSpPr>
        <p:spPr>
          <a:xfrm>
            <a:off x="864037" y="5061109"/>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Se visualiza comúnmente con una matriz de confusión, que muestra el número de predicciones correctas e incorrectas para cada categoría.</a:t>
            </a:r>
            <a:endParaRPr lang="en-US" sz="1900" dirty="0"/>
          </a:p>
        </p:txBody>
      </p:sp>
      <p:sp>
        <p:nvSpPr>
          <p:cNvPr id="6" name="Text 4"/>
          <p:cNvSpPr/>
          <p:nvPr/>
        </p:nvSpPr>
        <p:spPr>
          <a:xfrm>
            <a:off x="7623929" y="306407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Regresión lineal</a:t>
            </a:r>
            <a:endParaRPr lang="en-US" sz="2150" dirty="0"/>
          </a:p>
        </p:txBody>
      </p:sp>
      <p:sp>
        <p:nvSpPr>
          <p:cNvPr id="7" name="Text 5"/>
          <p:cNvSpPr/>
          <p:nvPr/>
        </p:nvSpPr>
        <p:spPr>
          <a:xfrm>
            <a:off x="7623929" y="3653790"/>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Se enfoca en problemas de regresión, donde el objetivo es predecir un valor numérico continuo (como el precio de una casa o la cantidad de ventas según la inversión de marketing).</a:t>
            </a:r>
            <a:endParaRPr lang="en-US" sz="1900" dirty="0"/>
          </a:p>
        </p:txBody>
      </p:sp>
      <p:sp>
        <p:nvSpPr>
          <p:cNvPr id="8" name="Text 6"/>
          <p:cNvSpPr/>
          <p:nvPr/>
        </p:nvSpPr>
        <p:spPr>
          <a:xfrm>
            <a:off x="7623929" y="5456158"/>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Se visualiza con un gráfico de dispersión y una línea de regresión que representa las predicciones del modelo.</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7126" y="841058"/>
            <a:ext cx="6774418" cy="648533"/>
          </a:xfrm>
          <a:prstGeom prst="rect">
            <a:avLst/>
          </a:prstGeom>
          <a:noFill/>
          <a:ln/>
        </p:spPr>
        <p:txBody>
          <a:bodyPr wrap="none" lIns="0" tIns="0" rIns="0" bIns="0" rtlCol="0" anchor="t"/>
          <a:lstStyle/>
          <a:p>
            <a:pPr marL="0" indent="0">
              <a:lnSpc>
                <a:spcPts val="5100"/>
              </a:lnSpc>
              <a:buNone/>
            </a:pPr>
            <a:r>
              <a:rPr lang="en-US" sz="4050" b="1" dirty="0">
                <a:solidFill>
                  <a:srgbClr val="F0FCFF"/>
                </a:solidFill>
                <a:latin typeface="Spline Sans Bold" pitchFamily="34" charset="0"/>
                <a:ea typeface="Spline Sans Bold" pitchFamily="34" charset="-122"/>
                <a:cs typeface="Spline Sans Bold" pitchFamily="34" charset="-120"/>
              </a:rPr>
              <a:t>Enfoque del proyecto actual</a:t>
            </a:r>
            <a:endParaRPr lang="en-US" sz="4050" dirty="0"/>
          </a:p>
        </p:txBody>
      </p:sp>
      <p:sp>
        <p:nvSpPr>
          <p:cNvPr id="4" name="Shape 1"/>
          <p:cNvSpPr/>
          <p:nvPr/>
        </p:nvSpPr>
        <p:spPr>
          <a:xfrm>
            <a:off x="817126" y="1839754"/>
            <a:ext cx="7509748" cy="2844403"/>
          </a:xfrm>
          <a:prstGeom prst="roundRect">
            <a:avLst>
              <a:gd name="adj" fmla="val 12313"/>
            </a:avLst>
          </a:prstGeom>
          <a:solidFill>
            <a:srgbClr val="0A081B"/>
          </a:solidFill>
          <a:ln w="22860">
            <a:solidFill>
              <a:srgbClr val="16FFBB"/>
            </a:solidFill>
            <a:prstDash val="solid"/>
          </a:ln>
        </p:spPr>
      </p:sp>
      <p:sp>
        <p:nvSpPr>
          <p:cNvPr id="5" name="Text 2"/>
          <p:cNvSpPr/>
          <p:nvPr/>
        </p:nvSpPr>
        <p:spPr>
          <a:xfrm>
            <a:off x="1073468" y="2096095"/>
            <a:ext cx="3334941" cy="324207"/>
          </a:xfrm>
          <a:prstGeom prst="rect">
            <a:avLst/>
          </a:prstGeom>
          <a:noFill/>
          <a:ln/>
        </p:spPr>
        <p:txBody>
          <a:bodyPr wrap="none" lIns="0" tIns="0" rIns="0" bIns="0" rtlCol="0" anchor="t"/>
          <a:lstStyle/>
          <a:p>
            <a:pPr marL="0" indent="0">
              <a:lnSpc>
                <a:spcPts val="2550"/>
              </a:lnSpc>
              <a:buNone/>
            </a:pPr>
            <a:r>
              <a:rPr lang="en-US" sz="2000" b="1" dirty="0">
                <a:solidFill>
                  <a:srgbClr val="E0E4E6"/>
                </a:solidFill>
                <a:latin typeface="Spline Sans Bold" pitchFamily="34" charset="0"/>
                <a:ea typeface="Spline Sans Bold" pitchFamily="34" charset="-122"/>
                <a:cs typeface="Spline Sans Bold" pitchFamily="34" charset="-120"/>
              </a:rPr>
              <a:t>Análisis de datos históricos</a:t>
            </a:r>
            <a:endParaRPr lang="en-US" sz="2000" dirty="0"/>
          </a:p>
        </p:txBody>
      </p:sp>
      <p:sp>
        <p:nvSpPr>
          <p:cNvPr id="6" name="Text 3"/>
          <p:cNvSpPr/>
          <p:nvPr/>
        </p:nvSpPr>
        <p:spPr>
          <a:xfrm>
            <a:off x="1073468" y="2560320"/>
            <a:ext cx="6997065" cy="1867495"/>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Mi proyecto actual utiliza aprendizaje automático para analizar datos históricos e identificar patrones de ataques cibernéticos, es decir que se necesita otra base de datos para aplicar lo que se entrena, esto es valioso para el análisis forense y la comprensión de amenazas pasadas.</a:t>
            </a:r>
            <a:endParaRPr lang="en-US" sz="1800" dirty="0"/>
          </a:p>
        </p:txBody>
      </p:sp>
      <p:sp>
        <p:nvSpPr>
          <p:cNvPr id="7" name="Shape 4"/>
          <p:cNvSpPr/>
          <p:nvPr/>
        </p:nvSpPr>
        <p:spPr>
          <a:xfrm>
            <a:off x="817126" y="4917638"/>
            <a:ext cx="7509748" cy="2470904"/>
          </a:xfrm>
          <a:prstGeom prst="roundRect">
            <a:avLst>
              <a:gd name="adj" fmla="val 14174"/>
            </a:avLst>
          </a:prstGeom>
          <a:solidFill>
            <a:srgbClr val="0A081B"/>
          </a:solidFill>
          <a:ln w="22860">
            <a:solidFill>
              <a:srgbClr val="29DDDA"/>
            </a:solidFill>
            <a:prstDash val="solid"/>
          </a:ln>
        </p:spPr>
      </p:sp>
      <p:sp>
        <p:nvSpPr>
          <p:cNvPr id="8" name="Text 5"/>
          <p:cNvSpPr/>
          <p:nvPr/>
        </p:nvSpPr>
        <p:spPr>
          <a:xfrm>
            <a:off x="1073468" y="5173980"/>
            <a:ext cx="2594253" cy="324207"/>
          </a:xfrm>
          <a:prstGeom prst="rect">
            <a:avLst/>
          </a:prstGeom>
          <a:noFill/>
          <a:ln/>
        </p:spPr>
        <p:txBody>
          <a:bodyPr wrap="none" lIns="0" tIns="0" rIns="0" bIns="0" rtlCol="0" anchor="t"/>
          <a:lstStyle/>
          <a:p>
            <a:pPr marL="0" indent="0">
              <a:lnSpc>
                <a:spcPts val="2550"/>
              </a:lnSpc>
              <a:buNone/>
            </a:pPr>
            <a:r>
              <a:rPr lang="en-US" sz="2000" b="1" dirty="0">
                <a:solidFill>
                  <a:srgbClr val="E0E4E6"/>
                </a:solidFill>
                <a:latin typeface="Spline Sans Bold" pitchFamily="34" charset="0"/>
                <a:ea typeface="Spline Sans Bold" pitchFamily="34" charset="-122"/>
                <a:cs typeface="Spline Sans Bold" pitchFamily="34" charset="-120"/>
              </a:rPr>
              <a:t>Limitación actual</a:t>
            </a:r>
            <a:endParaRPr lang="en-US" sz="2000" dirty="0"/>
          </a:p>
        </p:txBody>
      </p:sp>
      <p:sp>
        <p:nvSpPr>
          <p:cNvPr id="9" name="Text 6"/>
          <p:cNvSpPr/>
          <p:nvPr/>
        </p:nvSpPr>
        <p:spPr>
          <a:xfrm>
            <a:off x="1073468" y="5638205"/>
            <a:ext cx="6997065" cy="1493996"/>
          </a:xfrm>
          <a:prstGeom prst="rect">
            <a:avLst/>
          </a:prstGeom>
          <a:noFill/>
          <a:ln/>
        </p:spPr>
        <p:txBody>
          <a:bodyPr wrap="square" lIns="0" tIns="0" rIns="0" bIns="0" rtlCol="0" anchor="t"/>
          <a:lstStyle/>
          <a:p>
            <a:pPr marL="0" indent="0">
              <a:lnSpc>
                <a:spcPts val="2900"/>
              </a:lnSpc>
              <a:buNone/>
            </a:pPr>
            <a:r>
              <a:rPr lang="en-US" sz="1800" dirty="0">
                <a:solidFill>
                  <a:srgbClr val="E0E4E6"/>
                </a:solidFill>
                <a:latin typeface="Barlow" pitchFamily="34" charset="0"/>
                <a:ea typeface="Barlow" pitchFamily="34" charset="-122"/>
                <a:cs typeface="Barlow" pitchFamily="34" charset="-120"/>
              </a:rPr>
              <a:t>Como esta actualmente si, solo sirve para analizar datos pasados al proporcionar una base de datos, sin embargo es un excelente punto de partida, si bien se enfoca en datos históricos, el modelo que desarrolle se puede adaptar para analizar datos en tiempo real.</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604843"/>
            <a:ext cx="10467856"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Requisitos para detección en tiempo real</a:t>
            </a:r>
            <a:endParaRPr lang="en-US" sz="4300" dirty="0"/>
          </a:p>
        </p:txBody>
      </p:sp>
      <p:pic>
        <p:nvPicPr>
          <p:cNvPr id="3" name="Image 0" descr="preencoded.png"/>
          <p:cNvPicPr>
            <a:picLocks noChangeAspect="1"/>
          </p:cNvPicPr>
          <p:nvPr/>
        </p:nvPicPr>
        <p:blipFill>
          <a:blip r:embed="rId3"/>
          <a:stretch>
            <a:fillRect/>
          </a:stretch>
        </p:blipFill>
        <p:spPr>
          <a:xfrm>
            <a:off x="864037" y="2784396"/>
            <a:ext cx="617220" cy="617220"/>
          </a:xfrm>
          <a:prstGeom prst="rect">
            <a:avLst/>
          </a:prstGeom>
        </p:spPr>
      </p:pic>
      <p:sp>
        <p:nvSpPr>
          <p:cNvPr id="4" name="Text 1"/>
          <p:cNvSpPr/>
          <p:nvPr/>
        </p:nvSpPr>
        <p:spPr>
          <a:xfrm>
            <a:off x="864037" y="3648432"/>
            <a:ext cx="2947868"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Flujo continuo de datos</a:t>
            </a:r>
            <a:endParaRPr lang="en-US" sz="2150" dirty="0"/>
          </a:p>
        </p:txBody>
      </p:sp>
      <p:pic>
        <p:nvPicPr>
          <p:cNvPr id="5" name="Image 1" descr="preencoded.png"/>
          <p:cNvPicPr>
            <a:picLocks noChangeAspect="1"/>
          </p:cNvPicPr>
          <p:nvPr/>
        </p:nvPicPr>
        <p:blipFill>
          <a:blip r:embed="rId4"/>
          <a:stretch>
            <a:fillRect/>
          </a:stretch>
        </p:blipFill>
        <p:spPr>
          <a:xfrm>
            <a:off x="4182189" y="2784396"/>
            <a:ext cx="617220" cy="617220"/>
          </a:xfrm>
          <a:prstGeom prst="rect">
            <a:avLst/>
          </a:prstGeom>
        </p:spPr>
      </p:pic>
      <p:sp>
        <p:nvSpPr>
          <p:cNvPr id="6" name="Text 2"/>
          <p:cNvSpPr/>
          <p:nvPr/>
        </p:nvSpPr>
        <p:spPr>
          <a:xfrm>
            <a:off x="4182189" y="3648432"/>
            <a:ext cx="2855714"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Procesamiento rápido</a:t>
            </a:r>
            <a:endParaRPr lang="en-US" sz="2150" dirty="0"/>
          </a:p>
        </p:txBody>
      </p:sp>
      <p:pic>
        <p:nvPicPr>
          <p:cNvPr id="7" name="Image 2" descr="preencoded.png"/>
          <p:cNvPicPr>
            <a:picLocks noChangeAspect="1"/>
          </p:cNvPicPr>
          <p:nvPr/>
        </p:nvPicPr>
        <p:blipFill>
          <a:blip r:embed="rId5"/>
          <a:stretch>
            <a:fillRect/>
          </a:stretch>
        </p:blipFill>
        <p:spPr>
          <a:xfrm>
            <a:off x="7500342" y="2784396"/>
            <a:ext cx="617220" cy="617220"/>
          </a:xfrm>
          <a:prstGeom prst="rect">
            <a:avLst/>
          </a:prstGeom>
        </p:spPr>
      </p:pic>
      <p:sp>
        <p:nvSpPr>
          <p:cNvPr id="8" name="Text 3"/>
          <p:cNvSpPr/>
          <p:nvPr/>
        </p:nvSpPr>
        <p:spPr>
          <a:xfrm>
            <a:off x="7500342" y="3648432"/>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Sistema de alertas</a:t>
            </a:r>
            <a:endParaRPr lang="en-US" sz="2150" dirty="0"/>
          </a:p>
        </p:txBody>
      </p:sp>
      <p:pic>
        <p:nvPicPr>
          <p:cNvPr id="9" name="Image 3" descr="preencoded.png"/>
          <p:cNvPicPr>
            <a:picLocks noChangeAspect="1"/>
          </p:cNvPicPr>
          <p:nvPr/>
        </p:nvPicPr>
        <p:blipFill>
          <a:blip r:embed="rId6"/>
          <a:stretch>
            <a:fillRect/>
          </a:stretch>
        </p:blipFill>
        <p:spPr>
          <a:xfrm>
            <a:off x="10818495" y="2784396"/>
            <a:ext cx="617220" cy="617220"/>
          </a:xfrm>
          <a:prstGeom prst="rect">
            <a:avLst/>
          </a:prstGeom>
        </p:spPr>
      </p:pic>
      <p:sp>
        <p:nvSpPr>
          <p:cNvPr id="10" name="Text 4"/>
          <p:cNvSpPr/>
          <p:nvPr/>
        </p:nvSpPr>
        <p:spPr>
          <a:xfrm>
            <a:off x="10818495" y="3648432"/>
            <a:ext cx="2947868"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Actualización continua</a:t>
            </a:r>
            <a:endParaRPr lang="en-US" sz="2150" dirty="0"/>
          </a:p>
        </p:txBody>
      </p:sp>
      <p:pic>
        <p:nvPicPr>
          <p:cNvPr id="11" name="Image 4" descr="preencoded.png"/>
          <p:cNvPicPr>
            <a:picLocks noChangeAspect="1"/>
          </p:cNvPicPr>
          <p:nvPr/>
        </p:nvPicPr>
        <p:blipFill>
          <a:blip r:embed="rId7"/>
          <a:stretch>
            <a:fillRect/>
          </a:stretch>
        </p:blipFill>
        <p:spPr>
          <a:xfrm>
            <a:off x="864037" y="5074801"/>
            <a:ext cx="617220" cy="617220"/>
          </a:xfrm>
          <a:prstGeom prst="rect">
            <a:avLst/>
          </a:prstGeom>
        </p:spPr>
      </p:pic>
      <p:sp>
        <p:nvSpPr>
          <p:cNvPr id="12" name="Text 5"/>
          <p:cNvSpPr/>
          <p:nvPr/>
        </p:nvSpPr>
        <p:spPr>
          <a:xfrm>
            <a:off x="864037" y="5938838"/>
            <a:ext cx="2947868"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Infraestructura robusta</a:t>
            </a:r>
            <a:endParaRPr lang="en-US" sz="2150" dirty="0"/>
          </a:p>
        </p:txBody>
      </p:sp>
      <p:pic>
        <p:nvPicPr>
          <p:cNvPr id="13" name="Image 5" descr="preencoded.png"/>
          <p:cNvPicPr>
            <a:picLocks noChangeAspect="1"/>
          </p:cNvPicPr>
          <p:nvPr/>
        </p:nvPicPr>
        <p:blipFill>
          <a:blip r:embed="rId8"/>
          <a:stretch>
            <a:fillRect/>
          </a:stretch>
        </p:blipFill>
        <p:spPr>
          <a:xfrm>
            <a:off x="4182189" y="5074801"/>
            <a:ext cx="617220" cy="617220"/>
          </a:xfrm>
          <a:prstGeom prst="rect">
            <a:avLst/>
          </a:prstGeom>
        </p:spPr>
      </p:pic>
      <p:sp>
        <p:nvSpPr>
          <p:cNvPr id="14" name="Text 6"/>
          <p:cNvSpPr/>
          <p:nvPr/>
        </p:nvSpPr>
        <p:spPr>
          <a:xfrm>
            <a:off x="4182189" y="5938838"/>
            <a:ext cx="2947868" cy="685800"/>
          </a:xfrm>
          <a:prstGeom prst="rect">
            <a:avLst/>
          </a:prstGeom>
          <a:noFill/>
          <a:ln/>
        </p:spPr>
        <p:txBody>
          <a:bodyPr wrap="squar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Integración con otros sistemas</a:t>
            </a:r>
            <a:endParaRPr lang="en-US" sz="2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364099"/>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Desarrollo del proyecto: Carga y análisis de datos</a:t>
            </a:r>
            <a:endParaRPr lang="en-US" sz="4300" dirty="0"/>
          </a:p>
        </p:txBody>
      </p:sp>
      <p:sp>
        <p:nvSpPr>
          <p:cNvPr id="4" name="Shape 1"/>
          <p:cNvSpPr/>
          <p:nvPr/>
        </p:nvSpPr>
        <p:spPr>
          <a:xfrm>
            <a:off x="864037" y="3383637"/>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1070491" y="3496747"/>
            <a:ext cx="1423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6" name="Text 3"/>
          <p:cNvSpPr/>
          <p:nvPr/>
        </p:nvSpPr>
        <p:spPr>
          <a:xfrm>
            <a:off x="1666280" y="3383637"/>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Base de datos</a:t>
            </a:r>
            <a:endParaRPr lang="en-US" sz="2150" dirty="0"/>
          </a:p>
        </p:txBody>
      </p:sp>
      <p:sp>
        <p:nvSpPr>
          <p:cNvPr id="7" name="Text 4"/>
          <p:cNvSpPr/>
          <p:nvPr/>
        </p:nvSpPr>
        <p:spPr>
          <a:xfrm>
            <a:off x="1666280" y="3874651"/>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Utilizare una base de datos sacada de kaggle llamado /cybersecurity_intrusion_data.csv.</a:t>
            </a:r>
            <a:endParaRPr lang="en-US" sz="1900" dirty="0"/>
          </a:p>
        </p:txBody>
      </p:sp>
      <p:sp>
        <p:nvSpPr>
          <p:cNvPr id="8" name="Shape 5"/>
          <p:cNvSpPr/>
          <p:nvPr/>
        </p:nvSpPr>
        <p:spPr>
          <a:xfrm>
            <a:off x="864037" y="5189220"/>
            <a:ext cx="555427" cy="555427"/>
          </a:xfrm>
          <a:prstGeom prst="roundRect">
            <a:avLst>
              <a:gd name="adj" fmla="val 66675"/>
            </a:avLst>
          </a:prstGeom>
          <a:solidFill>
            <a:srgbClr val="0A081B"/>
          </a:solidFill>
          <a:ln w="30480">
            <a:solidFill>
              <a:srgbClr val="29DDDA"/>
            </a:solidFill>
            <a:prstDash val="solid"/>
          </a:ln>
        </p:spPr>
      </p:sp>
      <p:sp>
        <p:nvSpPr>
          <p:cNvPr id="9" name="Text 6"/>
          <p:cNvSpPr/>
          <p:nvPr/>
        </p:nvSpPr>
        <p:spPr>
          <a:xfrm>
            <a:off x="1050250" y="5302329"/>
            <a:ext cx="1829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0" name="Text 7"/>
          <p:cNvSpPr/>
          <p:nvPr/>
        </p:nvSpPr>
        <p:spPr>
          <a:xfrm>
            <a:off x="1666280" y="5189220"/>
            <a:ext cx="28169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Contenido del archivo</a:t>
            </a:r>
            <a:endParaRPr lang="en-US" sz="2150" dirty="0"/>
          </a:p>
        </p:txBody>
      </p:sp>
      <p:sp>
        <p:nvSpPr>
          <p:cNvPr id="11" name="Text 8"/>
          <p:cNvSpPr/>
          <p:nvPr/>
        </p:nvSpPr>
        <p:spPr>
          <a:xfrm>
            <a:off x="1666280" y="5680234"/>
            <a:ext cx="6613684"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Contiene 9,537 registros de actividad de red con un </a:t>
            </a:r>
            <a:r>
              <a:rPr lang="en-US" sz="1900" b="1" dirty="0">
                <a:solidFill>
                  <a:srgbClr val="E0E4E6"/>
                </a:solidFill>
                <a:latin typeface="Barlow" pitchFamily="34" charset="0"/>
                <a:ea typeface="Barlow" pitchFamily="34" charset="-122"/>
                <a:cs typeface="Barlow" pitchFamily="34" charset="-120"/>
              </a:rPr>
              <a:t>ID de sesión único (session_id)</a:t>
            </a:r>
            <a:r>
              <a:rPr lang="en-US" sz="1900" dirty="0">
                <a:solidFill>
                  <a:srgbClr val="E0E4E6"/>
                </a:solidFill>
                <a:latin typeface="Barlow" pitchFamily="34" charset="0"/>
                <a:ea typeface="Barlow" pitchFamily="34" charset="-122"/>
                <a:cs typeface="Barlow" pitchFamily="34" charset="-120"/>
              </a:rPr>
              <a:t> y 10 características utilizadas para la detección de intrusiones.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053"/>
          </a:xfrm>
          <a:prstGeom prst="rect">
            <a:avLst/>
          </a:prstGeom>
        </p:spPr>
      </p:pic>
      <p:sp>
        <p:nvSpPr>
          <p:cNvPr id="3" name="Text 0"/>
          <p:cNvSpPr/>
          <p:nvPr/>
        </p:nvSpPr>
        <p:spPr>
          <a:xfrm>
            <a:off x="740331" y="581739"/>
            <a:ext cx="7663339" cy="1175147"/>
          </a:xfrm>
          <a:prstGeom prst="rect">
            <a:avLst/>
          </a:prstGeom>
          <a:noFill/>
          <a:ln/>
        </p:spPr>
        <p:txBody>
          <a:bodyPr wrap="square" lIns="0" tIns="0" rIns="0" bIns="0" rtlCol="0" anchor="t"/>
          <a:lstStyle/>
          <a:p>
            <a:pPr marL="0" indent="0">
              <a:lnSpc>
                <a:spcPts val="4600"/>
              </a:lnSpc>
              <a:buNone/>
            </a:pPr>
            <a:r>
              <a:rPr lang="en-US" sz="3700" b="1" dirty="0">
                <a:solidFill>
                  <a:srgbClr val="F0FCFF"/>
                </a:solidFill>
                <a:latin typeface="Spline Sans Bold" pitchFamily="34" charset="0"/>
                <a:ea typeface="Spline Sans Bold" pitchFamily="34" charset="-122"/>
                <a:cs typeface="Spline Sans Bold" pitchFamily="34" charset="-120"/>
              </a:rPr>
              <a:t>Desarrollo del proyecto: Implementación del modelo</a:t>
            </a:r>
            <a:endParaRPr lang="en-US" sz="3700" dirty="0"/>
          </a:p>
        </p:txBody>
      </p:sp>
      <p:pic>
        <p:nvPicPr>
          <p:cNvPr id="4" name="Image 1" descr="preencoded.png"/>
          <p:cNvPicPr>
            <a:picLocks noChangeAspect="1"/>
          </p:cNvPicPr>
          <p:nvPr/>
        </p:nvPicPr>
        <p:blipFill>
          <a:blip r:embed="rId4"/>
          <a:stretch>
            <a:fillRect/>
          </a:stretch>
        </p:blipFill>
        <p:spPr>
          <a:xfrm>
            <a:off x="740331" y="2074188"/>
            <a:ext cx="1057632" cy="1859042"/>
          </a:xfrm>
          <a:prstGeom prst="rect">
            <a:avLst/>
          </a:prstGeom>
        </p:spPr>
      </p:pic>
      <p:sp>
        <p:nvSpPr>
          <p:cNvPr id="5" name="Text 1"/>
          <p:cNvSpPr/>
          <p:nvPr/>
        </p:nvSpPr>
        <p:spPr>
          <a:xfrm>
            <a:off x="2115264" y="2285643"/>
            <a:ext cx="2350413" cy="293727"/>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Biblioteca principal</a:t>
            </a:r>
            <a:endParaRPr lang="en-US" sz="1850" dirty="0"/>
          </a:p>
        </p:txBody>
      </p:sp>
      <p:sp>
        <p:nvSpPr>
          <p:cNvPr id="6" name="Text 2"/>
          <p:cNvSpPr/>
          <p:nvPr/>
        </p:nvSpPr>
        <p:spPr>
          <a:xfrm>
            <a:off x="2115264" y="2706291"/>
            <a:ext cx="6288405" cy="1015484"/>
          </a:xfrm>
          <a:prstGeom prst="rect">
            <a:avLst/>
          </a:prstGeom>
          <a:noFill/>
          <a:ln/>
        </p:spPr>
        <p:txBody>
          <a:bodyPr wrap="square" lIns="0" tIns="0" rIns="0" bIns="0" rtlCol="0" anchor="t"/>
          <a:lstStyle/>
          <a:p>
            <a:pPr marL="0" indent="0" algn="l">
              <a:lnSpc>
                <a:spcPts val="2650"/>
              </a:lnSpc>
              <a:buNone/>
            </a:pPr>
            <a:r>
              <a:rPr lang="en-US" sz="1650" dirty="0">
                <a:solidFill>
                  <a:srgbClr val="E0E4E6"/>
                </a:solidFill>
                <a:latin typeface="Barlow" pitchFamily="34" charset="0"/>
                <a:ea typeface="Barlow" pitchFamily="34" charset="-122"/>
                <a:cs typeface="Barlow" pitchFamily="34" charset="-120"/>
              </a:rPr>
              <a:t>sklearn es un kit de herramientas lleno de funciones matemáticas y estadísticas listas para usar para el análisis de datos y el aprendizaje automático.</a:t>
            </a:r>
            <a:endParaRPr lang="en-US" sz="1650" dirty="0"/>
          </a:p>
        </p:txBody>
      </p:sp>
      <p:pic>
        <p:nvPicPr>
          <p:cNvPr id="7" name="Image 2" descr="preencoded.png"/>
          <p:cNvPicPr>
            <a:picLocks noChangeAspect="1"/>
          </p:cNvPicPr>
          <p:nvPr/>
        </p:nvPicPr>
        <p:blipFill>
          <a:blip r:embed="rId5"/>
          <a:stretch>
            <a:fillRect/>
          </a:stretch>
        </p:blipFill>
        <p:spPr>
          <a:xfrm>
            <a:off x="740331" y="3933230"/>
            <a:ext cx="1057632" cy="1859042"/>
          </a:xfrm>
          <a:prstGeom prst="rect">
            <a:avLst/>
          </a:prstGeom>
        </p:spPr>
      </p:pic>
      <p:sp>
        <p:nvSpPr>
          <p:cNvPr id="8" name="Text 3"/>
          <p:cNvSpPr/>
          <p:nvPr/>
        </p:nvSpPr>
        <p:spPr>
          <a:xfrm>
            <a:off x="2115264" y="4144685"/>
            <a:ext cx="2350413" cy="293727"/>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Módulo específico</a:t>
            </a:r>
            <a:endParaRPr lang="en-US" sz="1850" dirty="0"/>
          </a:p>
        </p:txBody>
      </p:sp>
      <p:sp>
        <p:nvSpPr>
          <p:cNvPr id="9" name="Text 4"/>
          <p:cNvSpPr/>
          <p:nvPr/>
        </p:nvSpPr>
        <p:spPr>
          <a:xfrm>
            <a:off x="2115264" y="4565333"/>
            <a:ext cx="6288405" cy="1015484"/>
          </a:xfrm>
          <a:prstGeom prst="rect">
            <a:avLst/>
          </a:prstGeom>
          <a:noFill/>
          <a:ln/>
        </p:spPr>
        <p:txBody>
          <a:bodyPr wrap="square" lIns="0" tIns="0" rIns="0" bIns="0" rtlCol="0" anchor="t"/>
          <a:lstStyle/>
          <a:p>
            <a:pPr marL="0" indent="0" algn="l">
              <a:lnSpc>
                <a:spcPts val="2650"/>
              </a:lnSpc>
              <a:buNone/>
            </a:pPr>
            <a:r>
              <a:rPr lang="en-US" sz="1650" dirty="0">
                <a:solidFill>
                  <a:srgbClr val="E0E4E6"/>
                </a:solidFill>
                <a:latin typeface="Barlow" pitchFamily="34" charset="0"/>
                <a:ea typeface="Barlow" pitchFamily="34" charset="-122"/>
                <a:cs typeface="Barlow" pitchFamily="34" charset="-120"/>
              </a:rPr>
              <a:t>linear_model es una sección dentro de ese kit de herramientas (sklearn) y se enfoca en modelos lineales, que son aquellos que utilizan líneas rectas para entender los datos.</a:t>
            </a:r>
            <a:endParaRPr lang="en-US" sz="1650" dirty="0"/>
          </a:p>
        </p:txBody>
      </p:sp>
      <p:pic>
        <p:nvPicPr>
          <p:cNvPr id="10" name="Image 3" descr="preencoded.png"/>
          <p:cNvPicPr>
            <a:picLocks noChangeAspect="1"/>
          </p:cNvPicPr>
          <p:nvPr/>
        </p:nvPicPr>
        <p:blipFill>
          <a:blip r:embed="rId6"/>
          <a:stretch>
            <a:fillRect/>
          </a:stretch>
        </p:blipFill>
        <p:spPr>
          <a:xfrm>
            <a:off x="740331" y="5792272"/>
            <a:ext cx="1057632" cy="1859042"/>
          </a:xfrm>
          <a:prstGeom prst="rect">
            <a:avLst/>
          </a:prstGeom>
        </p:spPr>
      </p:pic>
      <p:sp>
        <p:nvSpPr>
          <p:cNvPr id="11" name="Text 5"/>
          <p:cNvSpPr/>
          <p:nvPr/>
        </p:nvSpPr>
        <p:spPr>
          <a:xfrm>
            <a:off x="2115264" y="6003727"/>
            <a:ext cx="2395299" cy="293727"/>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Herramienta utilizada</a:t>
            </a:r>
            <a:endParaRPr lang="en-US" sz="1850" dirty="0"/>
          </a:p>
        </p:txBody>
      </p:sp>
      <p:sp>
        <p:nvSpPr>
          <p:cNvPr id="12" name="Text 6"/>
          <p:cNvSpPr/>
          <p:nvPr/>
        </p:nvSpPr>
        <p:spPr>
          <a:xfrm>
            <a:off x="2115264" y="6424374"/>
            <a:ext cx="6288405" cy="1015484"/>
          </a:xfrm>
          <a:prstGeom prst="rect">
            <a:avLst/>
          </a:prstGeom>
          <a:noFill/>
          <a:ln/>
        </p:spPr>
        <p:txBody>
          <a:bodyPr wrap="square" lIns="0" tIns="0" rIns="0" bIns="0" rtlCol="0" anchor="t"/>
          <a:lstStyle/>
          <a:p>
            <a:pPr marL="0" indent="0" algn="l">
              <a:lnSpc>
                <a:spcPts val="2650"/>
              </a:lnSpc>
              <a:buNone/>
            </a:pPr>
            <a:r>
              <a:rPr lang="en-US" sz="1650" dirty="0">
                <a:solidFill>
                  <a:srgbClr val="E0E4E6"/>
                </a:solidFill>
                <a:latin typeface="Barlow" pitchFamily="34" charset="0"/>
                <a:ea typeface="Barlow" pitchFamily="34" charset="-122"/>
                <a:cs typeface="Barlow" pitchFamily="34" charset="-120"/>
              </a:rPr>
              <a:t>LogisticRegression es una herramienta que sirve para enseñar a una computadora a clasificar cosas en diferentes categorías como se hará en el presente proyecto y determinar si hay ataque o no.</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692110"/>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Desarrollo del proyecto: Visualización de resultados</a:t>
            </a:r>
            <a:endParaRPr lang="en-US" sz="4300" dirty="0"/>
          </a:p>
        </p:txBody>
      </p:sp>
      <p:sp>
        <p:nvSpPr>
          <p:cNvPr id="4" name="Shape 1"/>
          <p:cNvSpPr/>
          <p:nvPr/>
        </p:nvSpPr>
        <p:spPr>
          <a:xfrm>
            <a:off x="6350437" y="2433995"/>
            <a:ext cx="7415927" cy="2625804"/>
          </a:xfrm>
          <a:prstGeom prst="roundRect">
            <a:avLst>
              <a:gd name="adj" fmla="val 14104"/>
            </a:avLst>
          </a:prstGeom>
          <a:solidFill>
            <a:srgbClr val="0A081B"/>
          </a:solidFill>
          <a:ln w="30480">
            <a:solidFill>
              <a:srgbClr val="16FFBB"/>
            </a:solidFill>
            <a:prstDash val="solid"/>
          </a:ln>
        </p:spPr>
      </p:sp>
      <p:sp>
        <p:nvSpPr>
          <p:cNvPr id="5" name="Text 2"/>
          <p:cNvSpPr/>
          <p:nvPr/>
        </p:nvSpPr>
        <p:spPr>
          <a:xfrm>
            <a:off x="6627733" y="2711291"/>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Matriz de confusión</a:t>
            </a:r>
            <a:endParaRPr lang="en-US" sz="2150" dirty="0"/>
          </a:p>
        </p:txBody>
      </p:sp>
      <p:sp>
        <p:nvSpPr>
          <p:cNvPr id="6" name="Text 3"/>
          <p:cNvSpPr/>
          <p:nvPr/>
        </p:nvSpPr>
        <p:spPr>
          <a:xfrm>
            <a:off x="6627733" y="3202305"/>
            <a:ext cx="6861334"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confusion_matrix es como una tabla que te muestra un resumen de los resultados. Te dice: </a:t>
            </a:r>
            <a:r>
              <a:rPr lang="en-US" sz="1900" b="1" dirty="0">
                <a:solidFill>
                  <a:srgbClr val="E0E4E6"/>
                </a:solidFill>
                <a:latin typeface="Barlow" pitchFamily="34" charset="0"/>
                <a:ea typeface="Barlow" pitchFamily="34" charset="-122"/>
                <a:cs typeface="Barlow" pitchFamily="34" charset="-120"/>
              </a:rPr>
              <a:t>Verdaderos Positivos (VP), Verdaderos Negativos (VN), Falsos Positivos (FP) y Falsos Negativos (FN)</a:t>
            </a:r>
            <a:r>
              <a:rPr lang="en-US" sz="1900" dirty="0">
                <a:solidFill>
                  <a:srgbClr val="E0E4E6"/>
                </a:solidFill>
                <a:latin typeface="Barlow" pitchFamily="34" charset="0"/>
                <a:ea typeface="Barlow" pitchFamily="34" charset="-122"/>
                <a:cs typeface="Barlow" pitchFamily="34" charset="-120"/>
              </a:rPr>
              <a:t>.</a:t>
            </a:r>
            <a:endParaRPr lang="en-US" sz="1900" dirty="0"/>
          </a:p>
        </p:txBody>
      </p:sp>
      <p:sp>
        <p:nvSpPr>
          <p:cNvPr id="7" name="Shape 4"/>
          <p:cNvSpPr/>
          <p:nvPr/>
        </p:nvSpPr>
        <p:spPr>
          <a:xfrm>
            <a:off x="6350437" y="5306616"/>
            <a:ext cx="7415927" cy="2230755"/>
          </a:xfrm>
          <a:prstGeom prst="roundRect">
            <a:avLst>
              <a:gd name="adj" fmla="val 16601"/>
            </a:avLst>
          </a:prstGeom>
          <a:solidFill>
            <a:srgbClr val="0A081B"/>
          </a:solidFill>
          <a:ln w="30480">
            <a:solidFill>
              <a:srgbClr val="29DDDA"/>
            </a:solidFill>
            <a:prstDash val="solid"/>
          </a:ln>
        </p:spPr>
      </p:sp>
      <p:sp>
        <p:nvSpPr>
          <p:cNvPr id="8" name="Text 5"/>
          <p:cNvSpPr/>
          <p:nvPr/>
        </p:nvSpPr>
        <p:spPr>
          <a:xfrm>
            <a:off x="6627733" y="5583912"/>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Puntaje de precisión</a:t>
            </a:r>
            <a:endParaRPr lang="en-US" sz="2150" dirty="0"/>
          </a:p>
        </p:txBody>
      </p:sp>
      <p:sp>
        <p:nvSpPr>
          <p:cNvPr id="9" name="Text 6"/>
          <p:cNvSpPr/>
          <p:nvPr/>
        </p:nvSpPr>
        <p:spPr>
          <a:xfrm>
            <a:off x="6627733" y="6074926"/>
            <a:ext cx="6861334"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accuracy_score es un número que te dice qué tan bien lo hizo la computadora en general. Se calcula dividiendo el número de veces que acertó (VP + VN) entre el número total de intentos.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588</Words>
  <Application>Microsoft Office PowerPoint</Application>
  <PresentationFormat>Personalizado</PresentationFormat>
  <Paragraphs>56</Paragraphs>
  <Slides>8</Slides>
  <Notes>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Barlow</vt:lpstr>
      <vt:lpstr>Spline Sans 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Jhovani Javier Florero Quiroz</cp:lastModifiedBy>
  <cp:revision>2</cp:revision>
  <dcterms:created xsi:type="dcterms:W3CDTF">2025-02-21T15:16:35Z</dcterms:created>
  <dcterms:modified xsi:type="dcterms:W3CDTF">2025-02-21T15:55:24Z</dcterms:modified>
</cp:coreProperties>
</file>